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4"/>
  </p:sldMasterIdLst>
  <p:notesMasterIdLst>
    <p:notesMasterId r:id="rId17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8" roundtripDataSignature="AMtx7mhoCzvaKfuAuMcaK52Jb1DUcpC1/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 snapToObjects="1">
      <p:cViewPr varScale="1">
        <p:scale>
          <a:sx n="151" d="100"/>
          <a:sy n="151" d="100"/>
        </p:scale>
        <p:origin x="654" y="15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customschemas.google.com/relationships/presentationmetadata" Target="metadata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86" name="Google Shape;186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4" name="Google Shape;194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0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" name="Google Shape;11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Google Shape;119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" name="Google Shape;129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" name="Google Shape;147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9" name="Google Shape;159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1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4" name="Google Shape;14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3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2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2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4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4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2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2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6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6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17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8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8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18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18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18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1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21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2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2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22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800"/>
              <a:buFont typeface="Calibri"/>
              <a:buNone/>
            </a:pPr>
            <a:r>
              <a:rPr lang="en-GB" sz="8800"/>
              <a:t>Revise</a:t>
            </a:r>
            <a:br>
              <a:rPr lang="en-GB" sz="8800"/>
            </a:br>
            <a:r>
              <a:rPr lang="en-GB" sz="6700"/>
              <a:t>Plural Possession</a:t>
            </a:r>
            <a:endParaRPr sz="8800"/>
          </a:p>
        </p:txBody>
      </p:sp>
      <p:sp>
        <p:nvSpPr>
          <p:cNvPr id="85" name="Google Shape;85;p1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GB"/>
              <a:t>Real Grammar</a:t>
            </a:r>
            <a:endParaRPr/>
          </a:p>
        </p:txBody>
      </p:sp>
      <p:pic>
        <p:nvPicPr>
          <p:cNvPr id="86" name="Google Shape;86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673"/>
            <a:ext cx="12192000" cy="68546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" name="Google Shape;178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673"/>
            <a:ext cx="12192000" cy="6854653"/>
          </a:xfrm>
          <a:prstGeom prst="rect">
            <a:avLst/>
          </a:prstGeom>
          <a:noFill/>
          <a:ln>
            <a:noFill/>
          </a:ln>
        </p:spPr>
      </p:pic>
      <p:sp>
        <p:nvSpPr>
          <p:cNvPr id="179" name="Google Shape;179;p10"/>
          <p:cNvSpPr/>
          <p:nvPr/>
        </p:nvSpPr>
        <p:spPr>
          <a:xfrm>
            <a:off x="1457739" y="1908312"/>
            <a:ext cx="7726018" cy="26468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3. Add an </a:t>
            </a:r>
            <a:r>
              <a:rPr lang="en-GB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apostrophe</a:t>
            </a: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in the sentence to show </a:t>
            </a:r>
            <a:r>
              <a:rPr lang="en-GB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plural possession</a:t>
            </a: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 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My dogs  leads are always tangled. 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4. Add an </a:t>
            </a:r>
            <a:r>
              <a:rPr lang="en-GB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apostrophe</a:t>
            </a: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in the sentence to show </a:t>
            </a:r>
            <a:r>
              <a:rPr lang="en-GB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plural possession</a:t>
            </a: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boys  rugby team lost the match.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5. Where should the </a:t>
            </a:r>
            <a:r>
              <a:rPr lang="en-GB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apostrophe</a:t>
            </a: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to show </a:t>
            </a:r>
            <a:r>
              <a:rPr lang="en-GB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plural possession</a:t>
            </a: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be placed in the sentence? 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Tick </a:t>
            </a:r>
            <a:r>
              <a:rPr lang="en-GB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one box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2" name="Google Shape;182;p10"/>
          <p:cNvSpPr/>
          <p:nvPr/>
        </p:nvSpPr>
        <p:spPr>
          <a:xfrm>
            <a:off x="2375393" y="2148177"/>
            <a:ext cx="12657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Font typeface="Calibri"/>
              <a:buNone/>
            </a:pPr>
            <a:r>
              <a:rPr lang="en-GB" sz="2300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’</a:t>
            </a:r>
            <a:r>
              <a:rPr lang="en-GB" sz="18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3" name="Google Shape;183;p10"/>
          <p:cNvSpPr/>
          <p:nvPr/>
        </p:nvSpPr>
        <p:spPr>
          <a:xfrm>
            <a:off x="2401898" y="3009569"/>
            <a:ext cx="12657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Font typeface="Calibri"/>
              <a:buNone/>
            </a:pPr>
            <a:r>
              <a:rPr lang="en-GB" sz="2300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’</a:t>
            </a:r>
            <a:r>
              <a:rPr lang="en-GB" sz="18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5AEDE3C-E65B-E14F-A6BF-EF2FA9E91B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25248" y="4426663"/>
            <a:ext cx="4191000" cy="1371600"/>
          </a:xfrm>
          <a:prstGeom prst="rect">
            <a:avLst/>
          </a:prstGeom>
        </p:spPr>
      </p:pic>
      <p:sp>
        <p:nvSpPr>
          <p:cNvPr id="10" name="Google Shape;181;p10">
            <a:extLst>
              <a:ext uri="{FF2B5EF4-FFF2-40B4-BE49-F238E27FC236}">
                <a16:creationId xmlns:a16="http://schemas.microsoft.com/office/drawing/2014/main" id="{C68D02BA-5558-D947-8CBC-48DBE95D64D8}"/>
              </a:ext>
            </a:extLst>
          </p:cNvPr>
          <p:cNvSpPr/>
          <p:nvPr/>
        </p:nvSpPr>
        <p:spPr>
          <a:xfrm>
            <a:off x="4904964" y="5371273"/>
            <a:ext cx="314083" cy="2522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Font typeface="Calibri"/>
              <a:buNone/>
            </a:pPr>
            <a:r>
              <a:rPr lang="en-GB" sz="180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✔</a:t>
            </a:r>
            <a:endParaRPr sz="1800" dirty="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8" name="Google Shape;188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673"/>
            <a:ext cx="12192000" cy="6854653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FDACA88-AEF1-0E43-81D4-B69D8F60B0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14110" y="3663512"/>
            <a:ext cx="3556000" cy="1485900"/>
          </a:xfrm>
          <a:prstGeom prst="rect">
            <a:avLst/>
          </a:prstGeom>
        </p:spPr>
      </p:pic>
      <p:sp>
        <p:nvSpPr>
          <p:cNvPr id="189" name="Google Shape;189;p11"/>
          <p:cNvSpPr/>
          <p:nvPr/>
        </p:nvSpPr>
        <p:spPr>
          <a:xfrm>
            <a:off x="1431234" y="2021750"/>
            <a:ext cx="7686261" cy="17851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1. Add an </a:t>
            </a:r>
            <a:r>
              <a:rPr lang="en-GB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apostrophe</a:t>
            </a: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in the sentence to show plural possession.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birds  eggs were hidden.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2. Where should the apostrophe to show plural possession be placed in the sentence? 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Tick </a:t>
            </a:r>
            <a:r>
              <a:rPr lang="en-GB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one box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1" name="Google Shape;191;p11"/>
          <p:cNvSpPr/>
          <p:nvPr/>
        </p:nvSpPr>
        <p:spPr>
          <a:xfrm>
            <a:off x="4635145" y="3806854"/>
            <a:ext cx="314083" cy="2522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Font typeface="Calibri"/>
              <a:buNone/>
            </a:pPr>
            <a:r>
              <a:rPr lang="en-GB" sz="180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✔</a:t>
            </a:r>
            <a:endParaRPr sz="1800" dirty="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6" name="Google Shape;196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673"/>
            <a:ext cx="12192000" cy="68546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7" name="Google Shape;197;p1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378225" y="4236012"/>
            <a:ext cx="6451600" cy="1993900"/>
          </a:xfrm>
          <a:prstGeom prst="rect">
            <a:avLst/>
          </a:prstGeom>
          <a:noFill/>
          <a:ln>
            <a:noFill/>
          </a:ln>
        </p:spPr>
      </p:pic>
      <p:sp>
        <p:nvSpPr>
          <p:cNvPr id="198" name="Google Shape;198;p12"/>
          <p:cNvSpPr/>
          <p:nvPr/>
        </p:nvSpPr>
        <p:spPr>
          <a:xfrm>
            <a:off x="1378225" y="1650689"/>
            <a:ext cx="7686261" cy="25853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3. Write the information using an </a:t>
            </a:r>
            <a:r>
              <a:rPr lang="en-GB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apostrophe</a:t>
            </a: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to show </a:t>
            </a:r>
            <a:r>
              <a:rPr lang="en-GB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plural possession</a:t>
            </a: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meeting is for parents  </a:t>
            </a: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parents’ meeting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b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4. Write the information using an </a:t>
            </a:r>
            <a:r>
              <a:rPr lang="en-GB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apostrophe</a:t>
            </a: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to show </a:t>
            </a:r>
            <a:r>
              <a:rPr lang="en-GB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plural possession</a:t>
            </a: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pencils belonging to the children </a:t>
            </a:r>
            <a:br>
              <a:rPr lang="en-GB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GB" sz="180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the children’s pencils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5. Tick to show whether each sentence is showing </a:t>
            </a:r>
            <a:r>
              <a:rPr lang="en-GB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singular</a:t>
            </a: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or </a:t>
            </a:r>
            <a:r>
              <a:rPr lang="en-GB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plural possession</a:t>
            </a: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dirty="0"/>
          </a:p>
        </p:txBody>
      </p:sp>
      <p:sp>
        <p:nvSpPr>
          <p:cNvPr id="199" name="Google Shape;199;p12"/>
          <p:cNvSpPr/>
          <p:nvPr/>
        </p:nvSpPr>
        <p:spPr>
          <a:xfrm>
            <a:off x="5550003" y="4967451"/>
            <a:ext cx="314083" cy="2522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Font typeface="Calibri"/>
              <a:buNone/>
            </a:pPr>
            <a:r>
              <a:rPr lang="en-GB" sz="18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✔</a:t>
            </a:r>
            <a:endParaRPr sz="180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0" name="Google Shape;200;p12"/>
          <p:cNvSpPr/>
          <p:nvPr/>
        </p:nvSpPr>
        <p:spPr>
          <a:xfrm>
            <a:off x="6875220" y="5378268"/>
            <a:ext cx="314083" cy="2522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Font typeface="Calibri"/>
              <a:buNone/>
            </a:pPr>
            <a:r>
              <a:rPr lang="en-GB" sz="18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✔</a:t>
            </a:r>
            <a:endParaRPr sz="180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1" name="Google Shape;201;p12"/>
          <p:cNvSpPr/>
          <p:nvPr/>
        </p:nvSpPr>
        <p:spPr>
          <a:xfrm>
            <a:off x="6888472" y="5828842"/>
            <a:ext cx="314083" cy="2522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Font typeface="Calibri"/>
              <a:buNone/>
            </a:pPr>
            <a:r>
              <a:rPr lang="en-GB" sz="18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✔</a:t>
            </a:r>
            <a:endParaRPr sz="180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oogle Shape;91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673"/>
            <a:ext cx="12192000" cy="6854653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2"/>
          <p:cNvSpPr txBox="1">
            <a:spLocks noGrp="1"/>
          </p:cNvSpPr>
          <p:nvPr>
            <p:ph type="body" idx="1"/>
          </p:nvPr>
        </p:nvSpPr>
        <p:spPr>
          <a:xfrm>
            <a:off x="735497" y="2574235"/>
            <a:ext cx="7682946" cy="32500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1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GB" sz="3600"/>
              <a:t>To show plural possession using plural nouns that end in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GB" sz="3600" b="1" i="1"/>
              <a:t>–s </a:t>
            </a:r>
            <a:r>
              <a:rPr lang="en-GB" sz="3600"/>
              <a:t>or </a:t>
            </a:r>
            <a:r>
              <a:rPr lang="en-GB" sz="3600" b="1" i="1"/>
              <a:t>–es</a:t>
            </a:r>
            <a:r>
              <a:rPr lang="en-GB" sz="3600"/>
              <a:t>, we only add the apostrophe.</a:t>
            </a:r>
            <a:endParaRPr/>
          </a:p>
          <a:p>
            <a:pPr marL="0" lvl="0" indent="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GB" sz="4800"/>
              <a:t>the </a:t>
            </a:r>
            <a:r>
              <a:rPr lang="en-GB" sz="4800">
                <a:solidFill>
                  <a:srgbClr val="FF0000"/>
                </a:solidFill>
              </a:rPr>
              <a:t>girls’ </a:t>
            </a:r>
            <a:r>
              <a:rPr lang="en-GB" sz="4800"/>
              <a:t>changing room</a:t>
            </a:r>
            <a:endParaRPr sz="4800">
              <a:solidFill>
                <a:srgbClr val="00B050"/>
              </a:solidFill>
            </a:endParaRPr>
          </a:p>
          <a:p>
            <a:pPr marL="0" lvl="0" indent="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GB" sz="4800"/>
              <a:t>the </a:t>
            </a:r>
            <a:r>
              <a:rPr lang="en-GB" sz="4800">
                <a:solidFill>
                  <a:srgbClr val="FF0000"/>
                </a:solidFill>
              </a:rPr>
              <a:t>girls’s </a:t>
            </a:r>
            <a:r>
              <a:rPr lang="en-GB" sz="4800"/>
              <a:t>changing room</a:t>
            </a:r>
            <a:endParaRPr sz="4800">
              <a:solidFill>
                <a:srgbClr val="FF0000"/>
              </a:solidFill>
            </a:endParaRPr>
          </a:p>
        </p:txBody>
      </p:sp>
      <p:sp>
        <p:nvSpPr>
          <p:cNvPr id="93" name="Google Shape;93;p2"/>
          <p:cNvSpPr/>
          <p:nvPr/>
        </p:nvSpPr>
        <p:spPr>
          <a:xfrm>
            <a:off x="7481235" y="4269692"/>
            <a:ext cx="506870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 b="0" i="0" u="none" strike="noStrike" cap="none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✔</a:t>
            </a: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Google Shape;94;p2"/>
          <p:cNvSpPr/>
          <p:nvPr/>
        </p:nvSpPr>
        <p:spPr>
          <a:xfrm>
            <a:off x="7481235" y="5065341"/>
            <a:ext cx="445956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🗶</a:t>
            </a: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Google Shape;99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673"/>
            <a:ext cx="12192000" cy="6854653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p3"/>
          <p:cNvSpPr txBox="1">
            <a:spLocks noGrp="1"/>
          </p:cNvSpPr>
          <p:nvPr>
            <p:ph type="body" idx="1"/>
          </p:nvPr>
        </p:nvSpPr>
        <p:spPr>
          <a:xfrm>
            <a:off x="402336" y="2835965"/>
            <a:ext cx="10424690" cy="3656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</a:pPr>
            <a:r>
              <a:rPr lang="en-GB" sz="3600"/>
              <a:t>Some plural nouns are irregular.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</a:pPr>
            <a:r>
              <a:rPr lang="en-GB" sz="3600"/>
              <a:t>We add </a:t>
            </a:r>
            <a:r>
              <a:rPr lang="en-GB" sz="3600" b="1"/>
              <a:t>’s </a:t>
            </a:r>
            <a:r>
              <a:rPr lang="en-GB" sz="3600"/>
              <a:t>to these words to show possession.</a:t>
            </a:r>
            <a:endParaRPr/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</a:pPr>
            <a:r>
              <a:rPr lang="en-GB" sz="4800"/>
              <a:t>the </a:t>
            </a:r>
            <a:r>
              <a:rPr lang="en-GB" sz="4800">
                <a:solidFill>
                  <a:srgbClr val="FF0000"/>
                </a:solidFill>
              </a:rPr>
              <a:t>children’s </a:t>
            </a:r>
            <a:r>
              <a:rPr lang="en-GB" sz="4800"/>
              <a:t>classroom</a:t>
            </a:r>
            <a:endParaRPr sz="4800">
              <a:solidFill>
                <a:srgbClr val="00B050"/>
              </a:solidFill>
            </a:endParaRPr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</a:pPr>
            <a:r>
              <a:rPr lang="en-GB" sz="4800"/>
              <a:t>the </a:t>
            </a:r>
            <a:r>
              <a:rPr lang="en-GB" sz="4800">
                <a:solidFill>
                  <a:srgbClr val="FF0000"/>
                </a:solidFill>
              </a:rPr>
              <a:t>mice’s </a:t>
            </a:r>
            <a:r>
              <a:rPr lang="en-GB" sz="4800"/>
              <a:t>feet</a:t>
            </a:r>
            <a:endParaRPr sz="4800">
              <a:solidFill>
                <a:srgbClr val="FF0000"/>
              </a:solidFill>
            </a:endParaRPr>
          </a:p>
        </p:txBody>
      </p:sp>
      <p:sp>
        <p:nvSpPr>
          <p:cNvPr id="101" name="Google Shape;101;p3"/>
          <p:cNvSpPr/>
          <p:nvPr/>
        </p:nvSpPr>
        <p:spPr>
          <a:xfrm>
            <a:off x="8634175" y="4245296"/>
            <a:ext cx="506870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✔</a:t>
            </a: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" name="Google Shape;102;p3"/>
          <p:cNvSpPr/>
          <p:nvPr/>
        </p:nvSpPr>
        <p:spPr>
          <a:xfrm>
            <a:off x="7600506" y="5013922"/>
            <a:ext cx="506870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✔</a:t>
            </a: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Google Shape;107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673"/>
            <a:ext cx="12192000" cy="6854653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Google Shape;108;p4"/>
          <p:cNvSpPr txBox="1">
            <a:spLocks noGrp="1"/>
          </p:cNvSpPr>
          <p:nvPr>
            <p:ph type="body" idx="1"/>
          </p:nvPr>
        </p:nvSpPr>
        <p:spPr>
          <a:xfrm>
            <a:off x="689114" y="2703443"/>
            <a:ext cx="8348869" cy="3882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70000" lnSpcReduction="20000"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GB" sz="3600" dirty="0"/>
              <a:t>How the apostrophe is used shows whether it is singular or </a:t>
            </a:r>
            <a:br>
              <a:rPr lang="en-GB" sz="3600" dirty="0"/>
            </a:br>
            <a:r>
              <a:rPr lang="en-GB" sz="3600" dirty="0"/>
              <a:t>plural possession.</a:t>
            </a:r>
            <a:endParaRPr dirty="0"/>
          </a:p>
          <a:p>
            <a:pPr marL="0" lvl="0" indent="0" algn="ctr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GB" sz="4800" b="1" dirty="0"/>
              <a:t>The </a:t>
            </a:r>
            <a:r>
              <a:rPr lang="en-GB" sz="4800" b="1" u="sng" dirty="0"/>
              <a:t>shop’s</a:t>
            </a:r>
            <a:r>
              <a:rPr lang="en-GB" sz="4800" b="1" dirty="0"/>
              <a:t> door is red. </a:t>
            </a:r>
            <a:endParaRPr dirty="0"/>
          </a:p>
          <a:p>
            <a:pPr marL="0" lvl="0" indent="0" algn="ctr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ct val="100000"/>
              <a:buNone/>
            </a:pPr>
            <a:r>
              <a:rPr lang="en-GB" sz="4000" dirty="0">
                <a:solidFill>
                  <a:srgbClr val="FF0000"/>
                </a:solidFill>
              </a:rPr>
              <a:t>Singular possession – a red door belongs to one shop.</a:t>
            </a:r>
            <a:endParaRPr dirty="0"/>
          </a:p>
          <a:p>
            <a:pPr marL="0" lvl="0" indent="0" algn="ctr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GB" sz="4800" b="1" dirty="0"/>
              <a:t>The </a:t>
            </a:r>
            <a:r>
              <a:rPr lang="en-GB" sz="4800" b="1" u="sng" dirty="0"/>
              <a:t>shops’</a:t>
            </a:r>
            <a:r>
              <a:rPr lang="en-GB" sz="4800" b="1" dirty="0"/>
              <a:t> doors are red.</a:t>
            </a:r>
            <a:endParaRPr dirty="0"/>
          </a:p>
          <a:p>
            <a:pPr marL="0" lvl="0" indent="0" algn="ctr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ct val="100000"/>
              <a:buNone/>
            </a:pPr>
            <a:r>
              <a:rPr lang="en-GB" sz="4300" dirty="0">
                <a:solidFill>
                  <a:srgbClr val="FF0000"/>
                </a:solidFill>
              </a:rPr>
              <a:t>Plural possession – red doors belong to many shops</a:t>
            </a:r>
            <a:r>
              <a:rPr lang="en-GB" sz="4800" dirty="0">
                <a:solidFill>
                  <a:srgbClr val="FF0000"/>
                </a:solidFill>
              </a:rPr>
              <a:t>.</a:t>
            </a:r>
            <a:endParaRPr dirty="0"/>
          </a:p>
          <a:p>
            <a:pPr marL="0" lvl="0" indent="0" algn="ctr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Google Shape;113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673"/>
            <a:ext cx="12192000" cy="6854653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5"/>
          <p:cNvSpPr txBox="1">
            <a:spLocks noGrp="1"/>
          </p:cNvSpPr>
          <p:nvPr>
            <p:ph type="body" idx="1"/>
          </p:nvPr>
        </p:nvSpPr>
        <p:spPr>
          <a:xfrm>
            <a:off x="718931" y="2435225"/>
            <a:ext cx="11088757" cy="301141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GB"/>
              <a:t>Match the sentences to show whether they are showing </a:t>
            </a:r>
            <a:r>
              <a:rPr lang="en-GB" b="1"/>
              <a:t>singular</a:t>
            </a:r>
            <a:r>
              <a:rPr lang="en-GB"/>
              <a:t> or </a:t>
            </a:r>
            <a:r>
              <a:rPr lang="en-GB" b="1"/>
              <a:t>plural possession.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b="1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GB" b="1"/>
              <a:t>The bat’s wing had been damaged.                                  singular possession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b="1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GB" b="1"/>
              <a:t>People are not allowed to enter the bats’ cave.            plural possession</a:t>
            </a:r>
            <a:endParaRPr/>
          </a:p>
        </p:txBody>
      </p:sp>
      <p:cxnSp>
        <p:nvCxnSpPr>
          <p:cNvPr id="115" name="Google Shape;115;p5"/>
          <p:cNvCxnSpPr/>
          <p:nvPr/>
        </p:nvCxnSpPr>
        <p:spPr>
          <a:xfrm>
            <a:off x="6122504" y="4038600"/>
            <a:ext cx="2319130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16" name="Google Shape;116;p5"/>
          <p:cNvCxnSpPr/>
          <p:nvPr/>
        </p:nvCxnSpPr>
        <p:spPr>
          <a:xfrm>
            <a:off x="7826551" y="5126736"/>
            <a:ext cx="743712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Google Shape;121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673"/>
            <a:ext cx="12192000" cy="6854653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6"/>
          <p:cNvSpPr txBox="1">
            <a:spLocks noGrp="1"/>
          </p:cNvSpPr>
          <p:nvPr>
            <p:ph type="body" idx="1"/>
          </p:nvPr>
        </p:nvSpPr>
        <p:spPr>
          <a:xfrm>
            <a:off x="838200" y="2501486"/>
            <a:ext cx="10515600" cy="46672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GB"/>
              <a:t>Tick the sentence that shows plural possession.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>
              <a:highlight>
                <a:srgbClr val="00FFFF"/>
              </a:highlight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GB"/>
              <a:t>Tick </a:t>
            </a:r>
            <a:r>
              <a:rPr lang="en-GB" b="1"/>
              <a:t>one</a:t>
            </a:r>
            <a:endParaRPr/>
          </a:p>
          <a:p>
            <a:pPr marL="45720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GB" b="1"/>
              <a:t>The cat’s purr is extremely loud.</a:t>
            </a:r>
            <a:endParaRPr/>
          </a:p>
          <a:p>
            <a:pPr marL="45720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GB" b="1"/>
              <a:t>The children’s artwork has been displayed.  </a:t>
            </a:r>
            <a:endParaRPr b="1">
              <a:solidFill>
                <a:srgbClr val="FF0000"/>
              </a:solidFill>
            </a:endParaRPr>
          </a:p>
          <a:p>
            <a:pPr marL="45720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GB" b="1"/>
              <a:t>My sister’s hair needs a cut!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/>
          </a:p>
        </p:txBody>
      </p:sp>
      <p:sp>
        <p:nvSpPr>
          <p:cNvPr id="123" name="Google Shape;123;p6"/>
          <p:cNvSpPr/>
          <p:nvPr/>
        </p:nvSpPr>
        <p:spPr>
          <a:xfrm>
            <a:off x="1082622" y="4031918"/>
            <a:ext cx="190984" cy="190984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4" name="Google Shape;124;p6"/>
          <p:cNvSpPr/>
          <p:nvPr/>
        </p:nvSpPr>
        <p:spPr>
          <a:xfrm>
            <a:off x="1082622" y="4450931"/>
            <a:ext cx="190984" cy="190984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6"/>
          <p:cNvSpPr/>
          <p:nvPr/>
        </p:nvSpPr>
        <p:spPr>
          <a:xfrm>
            <a:off x="1021073" y="4362281"/>
            <a:ext cx="314083" cy="2522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Font typeface="Calibri"/>
              <a:buNone/>
            </a:pPr>
            <a:r>
              <a:rPr lang="en-GB" sz="18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✔</a:t>
            </a:r>
            <a:endParaRPr sz="180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" name="Google Shape;126;p6"/>
          <p:cNvSpPr/>
          <p:nvPr/>
        </p:nvSpPr>
        <p:spPr>
          <a:xfrm>
            <a:off x="1082622" y="4880057"/>
            <a:ext cx="190984" cy="190984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673"/>
            <a:ext cx="12192000" cy="6854653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7"/>
          <p:cNvSpPr/>
          <p:nvPr/>
        </p:nvSpPr>
        <p:spPr>
          <a:xfrm>
            <a:off x="1457739" y="1908312"/>
            <a:ext cx="7726018" cy="46628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1. Add an </a:t>
            </a:r>
            <a:r>
              <a:rPr lang="en-GB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apostrophe</a:t>
            </a: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to show </a:t>
            </a:r>
            <a:r>
              <a:rPr lang="en-GB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possession</a:t>
            </a: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in the sentence below. 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women s magazine had a great article. 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2. Tick the sentence that includes an </a:t>
            </a:r>
            <a:r>
              <a:rPr lang="en-GB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apostrophe</a:t>
            </a: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showing </a:t>
            </a:r>
            <a:r>
              <a:rPr lang="en-GB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plural possession.</a:t>
            </a: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Tick </a:t>
            </a:r>
            <a:r>
              <a:rPr lang="en-GB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one</a:t>
            </a: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/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dog’s lead was blue. 		I visited the dogs</a:t>
            </a:r>
            <a:r>
              <a:rPr lang="en-GB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’</a:t>
            </a:r>
            <a:r>
              <a:rPr lang="en-GB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shelter. 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My dog loves to play fetch. 		A dog is a fantastic pet.  </a:t>
            </a:r>
            <a:endParaRPr/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3. Look at where the </a:t>
            </a:r>
            <a:r>
              <a:rPr lang="en-GB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arrow</a:t>
            </a: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is pointing. 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children  s classroom was next to the hall. </a:t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Which punctuation mark is needed? 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Tick </a:t>
            </a:r>
            <a:r>
              <a:rPr lang="en-GB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one.</a:t>
            </a: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/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full stop 		capital letter 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apostrophe 		comma 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3" name="Google Shape;133;p7"/>
          <p:cNvSpPr/>
          <p:nvPr/>
        </p:nvSpPr>
        <p:spPr>
          <a:xfrm>
            <a:off x="5779541" y="3435569"/>
            <a:ext cx="190984" cy="190984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" name="Google Shape;134;p7"/>
          <p:cNvSpPr/>
          <p:nvPr/>
        </p:nvSpPr>
        <p:spPr>
          <a:xfrm>
            <a:off x="5779541" y="3685619"/>
            <a:ext cx="190984" cy="190984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5" name="Google Shape;135;p7"/>
          <p:cNvSpPr/>
          <p:nvPr/>
        </p:nvSpPr>
        <p:spPr>
          <a:xfrm>
            <a:off x="5707046" y="3374294"/>
            <a:ext cx="314083" cy="2522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Font typeface="Calibri"/>
              <a:buNone/>
            </a:pPr>
            <a:r>
              <a:rPr lang="en-GB" sz="18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✔</a:t>
            </a:r>
            <a:endParaRPr sz="180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6" name="Google Shape;136;p7"/>
          <p:cNvSpPr/>
          <p:nvPr/>
        </p:nvSpPr>
        <p:spPr>
          <a:xfrm>
            <a:off x="1723955" y="3435569"/>
            <a:ext cx="190984" cy="190984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7" name="Google Shape;137;p7"/>
          <p:cNvSpPr/>
          <p:nvPr/>
        </p:nvSpPr>
        <p:spPr>
          <a:xfrm>
            <a:off x="1723955" y="3685619"/>
            <a:ext cx="190984" cy="190984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8" name="Google Shape;138;p7"/>
          <p:cNvSpPr/>
          <p:nvPr/>
        </p:nvSpPr>
        <p:spPr>
          <a:xfrm>
            <a:off x="3968636" y="5767329"/>
            <a:ext cx="190984" cy="190984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9" name="Google Shape;139;p7"/>
          <p:cNvSpPr/>
          <p:nvPr/>
        </p:nvSpPr>
        <p:spPr>
          <a:xfrm>
            <a:off x="3968636" y="6017379"/>
            <a:ext cx="190984" cy="190984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0" name="Google Shape;140;p7"/>
          <p:cNvSpPr/>
          <p:nvPr/>
        </p:nvSpPr>
        <p:spPr>
          <a:xfrm>
            <a:off x="1702093" y="5762033"/>
            <a:ext cx="190984" cy="190984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1" name="Google Shape;141;p7"/>
          <p:cNvSpPr/>
          <p:nvPr/>
        </p:nvSpPr>
        <p:spPr>
          <a:xfrm>
            <a:off x="1702093" y="6012083"/>
            <a:ext cx="190984" cy="190984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2" name="Google Shape;142;p7"/>
          <p:cNvSpPr/>
          <p:nvPr/>
        </p:nvSpPr>
        <p:spPr>
          <a:xfrm>
            <a:off x="1640543" y="5953017"/>
            <a:ext cx="314083" cy="2522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Font typeface="Calibri"/>
              <a:buNone/>
            </a:pPr>
            <a:r>
              <a:rPr lang="en-GB" sz="18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✔</a:t>
            </a:r>
            <a:endParaRPr sz="180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3" name="Google Shape;143;p7"/>
          <p:cNvSpPr/>
          <p:nvPr/>
        </p:nvSpPr>
        <p:spPr>
          <a:xfrm>
            <a:off x="3147770" y="4580218"/>
            <a:ext cx="59700" cy="1788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" name="Google Shape;144;p7"/>
          <p:cNvSpPr/>
          <p:nvPr/>
        </p:nvSpPr>
        <p:spPr>
          <a:xfrm>
            <a:off x="2702936" y="2148177"/>
            <a:ext cx="12657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Font typeface="Calibri"/>
              <a:buNone/>
            </a:pPr>
            <a:r>
              <a:rPr lang="en-GB" sz="2300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’</a:t>
            </a:r>
            <a:r>
              <a:rPr lang="en-GB" sz="18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" name="Google Shape;149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673"/>
            <a:ext cx="12192000" cy="6854653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p8"/>
          <p:cNvSpPr/>
          <p:nvPr/>
        </p:nvSpPr>
        <p:spPr>
          <a:xfrm>
            <a:off x="1457739" y="1908312"/>
            <a:ext cx="7726018" cy="26314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4. What belongs to the fairies?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fairies’ homes were inside the trees. </a:t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Tick </a:t>
            </a:r>
            <a:r>
              <a:rPr lang="en-GB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one 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fairies 		homes 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inside 		trees 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5. Add an apostrophe in the sentence to show plural possession. 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 use the girls  changing room to get ready for PE. 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1" name="Google Shape;151;p8"/>
          <p:cNvSpPr/>
          <p:nvPr/>
        </p:nvSpPr>
        <p:spPr>
          <a:xfrm>
            <a:off x="4094532" y="3152446"/>
            <a:ext cx="191100" cy="191100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2" name="Google Shape;152;p8"/>
          <p:cNvSpPr/>
          <p:nvPr/>
        </p:nvSpPr>
        <p:spPr>
          <a:xfrm>
            <a:off x="4094532" y="3402496"/>
            <a:ext cx="191100" cy="191100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3" name="Google Shape;153;p8"/>
          <p:cNvSpPr/>
          <p:nvPr/>
        </p:nvSpPr>
        <p:spPr>
          <a:xfrm>
            <a:off x="1675589" y="3147150"/>
            <a:ext cx="190984" cy="190984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4" name="Google Shape;154;p8"/>
          <p:cNvSpPr/>
          <p:nvPr/>
        </p:nvSpPr>
        <p:spPr>
          <a:xfrm>
            <a:off x="1675589" y="3397200"/>
            <a:ext cx="190984" cy="190984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5" name="Google Shape;155;p8"/>
          <p:cNvSpPr/>
          <p:nvPr/>
        </p:nvSpPr>
        <p:spPr>
          <a:xfrm>
            <a:off x="4026288" y="3069310"/>
            <a:ext cx="314100" cy="25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Font typeface="Calibri"/>
              <a:buNone/>
            </a:pPr>
            <a:r>
              <a:rPr lang="en-GB" sz="18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✔</a:t>
            </a:r>
            <a:endParaRPr sz="180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6" name="Google Shape;156;p8"/>
          <p:cNvSpPr/>
          <p:nvPr/>
        </p:nvSpPr>
        <p:spPr>
          <a:xfrm>
            <a:off x="2968487" y="4100015"/>
            <a:ext cx="12657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Font typeface="Calibri"/>
              <a:buNone/>
            </a:pPr>
            <a:r>
              <a:rPr lang="en-GB" sz="2300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’</a:t>
            </a:r>
            <a:r>
              <a:rPr lang="en-GB" sz="18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" name="Google Shape;161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673"/>
            <a:ext cx="12192000" cy="6854653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9"/>
          <p:cNvSpPr/>
          <p:nvPr/>
        </p:nvSpPr>
        <p:spPr>
          <a:xfrm>
            <a:off x="1457739" y="1908312"/>
            <a:ext cx="7726018" cy="41088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1. Look at where the </a:t>
            </a:r>
            <a:r>
              <a:rPr lang="en-GB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arrow</a:t>
            </a: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is pointing. 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Mum and Dad painted the boys  room.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Which punctuation mark is needed? 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Tick </a:t>
            </a:r>
            <a:r>
              <a:rPr lang="en-GB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one. 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full stop 		apostrophe 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capital letter 		comma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2. What belongs to the schools?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schools’ headteachers all attended a meeting. 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Tick one </a:t>
            </a:r>
            <a:endParaRPr/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school 		headteachers 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attended 		meeting 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3" name="Google Shape;163;p9"/>
          <p:cNvSpPr/>
          <p:nvPr/>
        </p:nvSpPr>
        <p:spPr>
          <a:xfrm>
            <a:off x="3968636" y="3511466"/>
            <a:ext cx="190984" cy="190984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4" name="Google Shape;164;p9"/>
          <p:cNvSpPr/>
          <p:nvPr/>
        </p:nvSpPr>
        <p:spPr>
          <a:xfrm>
            <a:off x="3968636" y="3761516"/>
            <a:ext cx="190984" cy="190984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5" name="Google Shape;165;p9"/>
          <p:cNvSpPr/>
          <p:nvPr/>
        </p:nvSpPr>
        <p:spPr>
          <a:xfrm>
            <a:off x="3896141" y="3450191"/>
            <a:ext cx="314083" cy="2522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Font typeface="Calibri"/>
              <a:buNone/>
            </a:pPr>
            <a:r>
              <a:rPr lang="en-GB" sz="18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✔</a:t>
            </a:r>
            <a:endParaRPr sz="180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6" name="Google Shape;166;p9"/>
          <p:cNvSpPr/>
          <p:nvPr/>
        </p:nvSpPr>
        <p:spPr>
          <a:xfrm>
            <a:off x="1702093" y="3511466"/>
            <a:ext cx="190984" cy="190984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7" name="Google Shape;167;p9"/>
          <p:cNvSpPr/>
          <p:nvPr/>
        </p:nvSpPr>
        <p:spPr>
          <a:xfrm>
            <a:off x="1702093" y="3761516"/>
            <a:ext cx="190984" cy="190984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8" name="Google Shape;168;p9"/>
          <p:cNvSpPr/>
          <p:nvPr/>
        </p:nvSpPr>
        <p:spPr>
          <a:xfrm>
            <a:off x="4512744" y="2413488"/>
            <a:ext cx="59700" cy="1788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9" name="Google Shape;169;p9"/>
          <p:cNvSpPr/>
          <p:nvPr/>
        </p:nvSpPr>
        <p:spPr>
          <a:xfrm>
            <a:off x="3977921" y="5168055"/>
            <a:ext cx="190984" cy="190984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0" name="Google Shape;170;p9"/>
          <p:cNvSpPr/>
          <p:nvPr/>
        </p:nvSpPr>
        <p:spPr>
          <a:xfrm>
            <a:off x="3977921" y="5418105"/>
            <a:ext cx="190984" cy="190984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1" name="Google Shape;171;p9"/>
          <p:cNvSpPr/>
          <p:nvPr/>
        </p:nvSpPr>
        <p:spPr>
          <a:xfrm>
            <a:off x="3905426" y="5106780"/>
            <a:ext cx="314083" cy="2522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Font typeface="Calibri"/>
              <a:buNone/>
            </a:pPr>
            <a:r>
              <a:rPr lang="en-GB" sz="18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✔</a:t>
            </a:r>
            <a:endParaRPr sz="180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2" name="Google Shape;172;p9"/>
          <p:cNvSpPr/>
          <p:nvPr/>
        </p:nvSpPr>
        <p:spPr>
          <a:xfrm>
            <a:off x="1711378" y="5168055"/>
            <a:ext cx="190984" cy="190984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3" name="Google Shape;173;p9"/>
          <p:cNvSpPr/>
          <p:nvPr/>
        </p:nvSpPr>
        <p:spPr>
          <a:xfrm>
            <a:off x="1711378" y="5418105"/>
            <a:ext cx="190984" cy="190984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27242E63D7D3443A9B0F9C55BAF1AEC" ma:contentTypeVersion="13" ma:contentTypeDescription="Create a new document." ma:contentTypeScope="" ma:versionID="0129552a761f1b77523224bff0d6c66e">
  <xsd:schema xmlns:xsd="http://www.w3.org/2001/XMLSchema" xmlns:xs="http://www.w3.org/2001/XMLSchema" xmlns:p="http://schemas.microsoft.com/office/2006/metadata/properties" xmlns:ns2="e1bf8ae7-946a-42ab-a70b-5fbc8d1a7910" xmlns:ns3="d766a2b0-f15a-40ff-9680-e42741507e0e" targetNamespace="http://schemas.microsoft.com/office/2006/metadata/properties" ma:root="true" ma:fieldsID="ce59ba4bcfe9de53e896e969f52f2f6e" ns2:_="" ns3:_="">
    <xsd:import namespace="e1bf8ae7-946a-42ab-a70b-5fbc8d1a7910"/>
    <xsd:import namespace="d766a2b0-f15a-40ff-9680-e42741507e0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bf8ae7-946a-42ab-a70b-5fbc8d1a791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766a2b0-f15a-40ff-9680-e42741507e0e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8C88F13-4420-4A0E-A943-F6613517CA6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FB86399-52AF-468D-98BD-40C3F0112DB0}">
  <ds:schemaRefs>
    <ds:schemaRef ds:uri="http://schemas.openxmlformats.org/package/2006/metadata/core-properties"/>
    <ds:schemaRef ds:uri="http://schemas.microsoft.com/office/infopath/2007/PartnerControls"/>
    <ds:schemaRef ds:uri="http://schemas.microsoft.com/office/2006/metadata/properties"/>
    <ds:schemaRef ds:uri="http://purl.org/dc/terms/"/>
    <ds:schemaRef ds:uri="http://schemas.microsoft.com/office/2006/documentManagement/types"/>
    <ds:schemaRef ds:uri="e1bf8ae7-946a-42ab-a70b-5fbc8d1a7910"/>
    <ds:schemaRef ds:uri="http://purl.org/dc/elements/1.1/"/>
    <ds:schemaRef ds:uri="http://www.w3.org/XML/1998/namespace"/>
    <ds:schemaRef ds:uri="http://purl.org/dc/dcmitype/"/>
    <ds:schemaRef ds:uri="d766a2b0-f15a-40ff-9680-e42741507e0e"/>
  </ds:schemaRefs>
</ds:datastoreItem>
</file>

<file path=customXml/itemProps3.xml><?xml version="1.0" encoding="utf-8"?>
<ds:datastoreItem xmlns:ds="http://schemas.openxmlformats.org/officeDocument/2006/customXml" ds:itemID="{05CFF765-164A-4F9F-AE2F-7BD62D04A57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1bf8ae7-946a-42ab-a70b-5fbc8d1a7910"/>
    <ds:schemaRef ds:uri="d766a2b0-f15a-40ff-9680-e42741507e0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578</Words>
  <Application>Microsoft Office PowerPoint</Application>
  <PresentationFormat>Widescreen</PresentationFormat>
  <Paragraphs>99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Office Theme</vt:lpstr>
      <vt:lpstr>Revise Plural Possession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Revise Plural Possession</dc:title>
  <dc:creator>Susan Drury</dc:creator>
  <cp:lastModifiedBy>Elaine Bennett</cp:lastModifiedBy>
  <cp:revision>2</cp:revision>
  <dcterms:created xsi:type="dcterms:W3CDTF">2021-12-07T18:02:47Z</dcterms:created>
  <dcterms:modified xsi:type="dcterms:W3CDTF">2024-08-30T12:43:18Z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0x010100B27242E63D7D3443A9B0F9C55BAF1AEC</vt:lpwstr>
  </property>
</Properties>
</file>